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  <p:sldMasterId id="2147483761" r:id="rId2"/>
    <p:sldMasterId id="2147483762" r:id="rId3"/>
  </p:sldMasterIdLst>
  <p:notesMasterIdLst>
    <p:notesMasterId r:id="rId52"/>
  </p:notesMasterIdLst>
  <p:handoutMasterIdLst>
    <p:handoutMasterId r:id="rId53"/>
  </p:handoutMasterIdLst>
  <p:sldIdLst>
    <p:sldId id="615" r:id="rId4"/>
    <p:sldId id="600" r:id="rId5"/>
    <p:sldId id="529" r:id="rId6"/>
    <p:sldId id="530" r:id="rId7"/>
    <p:sldId id="537" r:id="rId8"/>
    <p:sldId id="542" r:id="rId9"/>
    <p:sldId id="541" r:id="rId10"/>
    <p:sldId id="543" r:id="rId11"/>
    <p:sldId id="544" r:id="rId12"/>
    <p:sldId id="545" r:id="rId13"/>
    <p:sldId id="540" r:id="rId14"/>
    <p:sldId id="547" r:id="rId15"/>
    <p:sldId id="548" r:id="rId16"/>
    <p:sldId id="554" r:id="rId17"/>
    <p:sldId id="566" r:id="rId18"/>
    <p:sldId id="549" r:id="rId19"/>
    <p:sldId id="551" r:id="rId20"/>
    <p:sldId id="570" r:id="rId21"/>
    <p:sldId id="594" r:id="rId22"/>
    <p:sldId id="568" r:id="rId23"/>
    <p:sldId id="569" r:id="rId24"/>
    <p:sldId id="596" r:id="rId25"/>
    <p:sldId id="625" r:id="rId26"/>
    <p:sldId id="588" r:id="rId27"/>
    <p:sldId id="623" r:id="rId28"/>
    <p:sldId id="616" r:id="rId29"/>
    <p:sldId id="617" r:id="rId30"/>
    <p:sldId id="618" r:id="rId31"/>
    <p:sldId id="619" r:id="rId32"/>
    <p:sldId id="620" r:id="rId33"/>
    <p:sldId id="621" r:id="rId34"/>
    <p:sldId id="622" r:id="rId35"/>
    <p:sldId id="602" r:id="rId36"/>
    <p:sldId id="575" r:id="rId37"/>
    <p:sldId id="599" r:id="rId38"/>
    <p:sldId id="598" r:id="rId39"/>
    <p:sldId id="563" r:id="rId40"/>
    <p:sldId id="561" r:id="rId41"/>
    <p:sldId id="556" r:id="rId42"/>
    <p:sldId id="601" r:id="rId43"/>
    <p:sldId id="555" r:id="rId44"/>
    <p:sldId id="604" r:id="rId45"/>
    <p:sldId id="553" r:id="rId46"/>
    <p:sldId id="611" r:id="rId47"/>
    <p:sldId id="610" r:id="rId48"/>
    <p:sldId id="609" r:id="rId49"/>
    <p:sldId id="613" r:id="rId50"/>
    <p:sldId id="624" r:id="rId51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1pPr>
    <a:lvl2pPr marL="4572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2pPr>
    <a:lvl3pPr marL="9144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3pPr>
    <a:lvl4pPr marL="13716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4pPr>
    <a:lvl5pPr marL="18288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5pPr>
    <a:lvl6pPr marL="22860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6pPr>
    <a:lvl7pPr marL="27432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7pPr>
    <a:lvl8pPr marL="32004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8pPr>
    <a:lvl9pPr marL="36576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A15"/>
    <a:srgbClr val="355876"/>
    <a:srgbClr val="240489"/>
    <a:srgbClr val="348906"/>
    <a:srgbClr val="000001"/>
    <a:srgbClr val="001424"/>
    <a:srgbClr val="5D5F5E"/>
    <a:srgbClr val="567895"/>
    <a:srgbClr val="62E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296" y="-440"/>
      </p:cViewPr>
      <p:guideLst>
        <p:guide orient="horz" pos="2093"/>
        <p:guide pos="287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486" y="180"/>
      </p:cViewPr>
      <p:guideLst>
        <p:guide orient="horz" pos="2896"/>
        <p:guide pos="221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3048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60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7360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/>
            </a:lvl1pPr>
          </a:lstStyle>
          <a:p>
            <a:fld id="{F4DEEF23-2811-4F41-924E-0DE0390152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4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79450"/>
            <a:ext cx="4630737" cy="347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15"/>
          <p:cNvSpPr>
            <a:spLocks noChangeArrowheads="1"/>
          </p:cNvSpPr>
          <p:nvPr/>
        </p:nvSpPr>
        <p:spPr bwMode="auto">
          <a:xfrm>
            <a:off x="57150" y="8843963"/>
            <a:ext cx="6880225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14" tIns="50787" rIns="96814" bIns="50787">
            <a:prstTxWarp prst="textNoShape">
              <a:avLst/>
            </a:prstTxWarp>
            <a:spAutoFit/>
          </a:bodyPr>
          <a:lstStyle/>
          <a:p>
            <a:pPr defTabSz="619125" eaLnBrk="0" hangingPunct="0">
              <a:tabLst>
                <a:tab pos="2416175" algn="l"/>
                <a:tab pos="4889500" algn="l"/>
              </a:tabLst>
            </a:pPr>
            <a:r>
              <a:rPr lang="en-US" sz="800"/>
              <a:t>© 2002, Cisco Systems, Inc. </a:t>
            </a:r>
          </a:p>
        </p:txBody>
      </p:sp>
      <p:sp>
        <p:nvSpPr>
          <p:cNvPr id="8196" name="Line 16"/>
          <p:cNvSpPr>
            <a:spLocks noChangeShapeType="1"/>
          </p:cNvSpPr>
          <p:nvPr/>
        </p:nvSpPr>
        <p:spPr bwMode="auto">
          <a:xfrm>
            <a:off x="155575" y="8858250"/>
            <a:ext cx="6715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77841" name="Rectangle 1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86463" y="8737600"/>
            <a:ext cx="8223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5" tIns="0" rIns="19045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b="0"/>
            </a:lvl1pPr>
          </a:lstStyle>
          <a:p>
            <a:fld id="{2C2F1268-DAA7-5B4A-BBED-1B1085CC18A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7842" name="Rectangle 1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379913"/>
            <a:ext cx="5135563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3025" tIns="36512" rIns="73025" bIns="36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2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68275" indent="-16827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1pPr>
    <a:lvl2pPr marL="579438" indent="-12223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2pPr>
    <a:lvl3pPr marL="1027113" indent="-112713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3pPr>
    <a:lvl4pPr marL="1493838" indent="-12223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4pPr>
    <a:lvl5pPr marL="1943100" indent="-1143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F1268-DAA7-5B4A-BBED-1B1085CC18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F1268-DAA7-5B4A-BBED-1B1085CC18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F1268-DAA7-5B4A-BBED-1B1085CC18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413DA-9004-1444-BB1E-F3E0E1926262}" type="slidenum">
              <a:rPr lang="en-US"/>
              <a:pPr/>
              <a:t>37</a:t>
            </a:fld>
            <a:endParaRPr lang="en-US"/>
          </a:p>
        </p:txBody>
      </p:sp>
      <p:sp>
        <p:nvSpPr>
          <p:cNvPr id="112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>
              <a:latin typeface="Arial" pitchFamily="-84" charset="0"/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E77D5-FD20-054B-BB96-7DE7ACCCFB68}" type="datetime1">
              <a:rPr lang="en-US"/>
              <a:pPr/>
              <a:t>4/25/13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55CD-E128-1B43-8BE5-5320059B23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06804-95D6-6646-948B-78E9DB899B0F}" type="datetimeFigureOut">
              <a:rPr lang="en-US" smtClean="0"/>
              <a:t>4/25/13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DED87E-338B-CB43-A04C-007352234EF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663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4" Type="http://schemas.openxmlformats.org/officeDocument/2006/relationships/slide" Target="../slides/slide3.xml"/><Relationship Id="rId5" Type="http://schemas.openxmlformats.org/officeDocument/2006/relationships/slide" Target="../slides/slide1.xml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slide" Target="../slides/slide2.xml"/><Relationship Id="rId7" Type="http://schemas.openxmlformats.org/officeDocument/2006/relationships/slide" Target="../slides/slide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6" Type="http://schemas.openxmlformats.org/officeDocument/2006/relationships/slide" Target="../slides/slide2.xml"/><Relationship Id="rId7" Type="http://schemas.openxmlformats.org/officeDocument/2006/relationships/slide" Target="../slides/slide3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898989"/>
                </a:solidFill>
              </a:defRPr>
            </a:lvl1pPr>
          </a:lstStyle>
          <a:p>
            <a:fld id="{6CBD60EE-CF88-074F-B0D6-60F3B7E9B02D}" type="datetime1">
              <a:rPr lang="en-US"/>
              <a:pPr/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lnSpc>
                <a:spcPct val="9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Neurochrome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>
                <a:solidFill>
                  <a:srgbClr val="898989"/>
                </a:solidFill>
                <a:latin typeface="Neurochrome" pitchFamily="2" charset="0"/>
              </a:defRPr>
            </a:lvl1pPr>
          </a:lstStyle>
          <a:p>
            <a:fld id="{4214FD82-E349-BD49-BA2D-FBFEF3D01D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 userDrawn="1"/>
        </p:nvSpPr>
        <p:spPr>
          <a:xfrm>
            <a:off x="63881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4" action="ppaction://hlinksldjump"/>
          </p:cNvPr>
          <p:cNvSpPr/>
          <p:nvPr userDrawn="1"/>
        </p:nvSpPr>
        <p:spPr>
          <a:xfrm>
            <a:off x="75184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7988300" y="1016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79400" y="1651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613775" y="65246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prstTxWarp prst="textNoShape">
              <a:avLst/>
            </a:prstTxWarp>
            <a:spAutoFit/>
          </a:bodyPr>
          <a:lstStyle/>
          <a:p>
            <a:pPr defTabSz="814388" eaLnBrk="0" hangingPunct="0"/>
            <a:fld id="{5445440C-653B-3E4B-995A-39C3C5A7CA5E}" type="slidenum">
              <a:rPr lang="en-US" sz="1000" b="0">
                <a:solidFill>
                  <a:srgbClr val="808080"/>
                </a:solidFill>
              </a:rPr>
              <a:pPr defTabSz="814388" eaLnBrk="0" hangingPunct="0"/>
              <a:t>‹#›</a:t>
            </a:fld>
            <a:endParaRPr lang="en-US" sz="1000" b="0">
              <a:solidFill>
                <a:srgbClr val="808080"/>
              </a:solidFill>
            </a:endParaRPr>
          </a:p>
        </p:txBody>
      </p:sp>
      <p:sp>
        <p:nvSpPr>
          <p:cNvPr id="737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slide title</a:t>
            </a:r>
          </a:p>
        </p:txBody>
      </p:sp>
      <p:sp>
        <p:nvSpPr>
          <p:cNvPr id="1026" name="Freeform 2"/>
          <p:cNvSpPr>
            <a:spLocks/>
          </p:cNvSpPr>
          <p:nvPr userDrawn="1"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348906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213475" y="996950"/>
            <a:ext cx="3286125" cy="483722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 smtClean="0">
                <a:solidFill>
                  <a:srgbClr val="FFFF00"/>
                </a:solidFill>
              </a:rPr>
              <a:t>XIV Encontro de DX e Contestes</a:t>
            </a:r>
            <a:endParaRPr lang="pt-BR" sz="1400" b="0" dirty="0" smtClean="0">
              <a:solidFill>
                <a:srgbClr val="FFFF00"/>
              </a:solidFill>
            </a:endParaRPr>
          </a:p>
          <a:p>
            <a:pPr eaLnBrk="0" hangingPunct="0">
              <a:lnSpc>
                <a:spcPct val="90000"/>
              </a:lnSpc>
            </a:pPr>
            <a:endParaRPr lang="en-US" sz="1400" b="0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 userDrawn="1"/>
        </p:nvSpPr>
        <p:spPr>
          <a:xfrm>
            <a:off x="63881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 action="ppaction://hlinksldjump"/>
          </p:cNvPr>
          <p:cNvSpPr/>
          <p:nvPr userDrawn="1"/>
        </p:nvSpPr>
        <p:spPr>
          <a:xfrm>
            <a:off x="75184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 userDrawn="1"/>
        </p:nvSpPr>
        <p:spPr>
          <a:xfrm>
            <a:off x="7988300" y="1016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9" r:id="rId3"/>
    <p:sldLayoutId id="2147483770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Arial" pitchFamily="-84" charset="0"/>
          <a:cs typeface="Arial" pitchFamily="-8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567895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2375" y="996950"/>
            <a:ext cx="2513013" cy="288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0">
                <a:solidFill>
                  <a:schemeClr val="bg1"/>
                </a:solidFill>
              </a:rPr>
              <a:t>DX University – Visalia 2012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613775" y="65246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prstTxWarp prst="textNoShape">
              <a:avLst/>
            </a:prstTxWarp>
            <a:spAutoFit/>
          </a:bodyPr>
          <a:lstStyle/>
          <a:p>
            <a:pPr defTabSz="814388" eaLnBrk="0" hangingPunct="0"/>
            <a:fld id="{431284DC-7818-0946-967A-356FF780AFCF}" type="slidenum">
              <a:rPr lang="en-US" sz="1000" b="0">
                <a:solidFill>
                  <a:srgbClr val="808080"/>
                </a:solidFill>
              </a:rPr>
              <a:pPr defTabSz="814388" eaLnBrk="0" hangingPunct="0"/>
              <a:t>‹#›</a:t>
            </a:fld>
            <a:endParaRPr lang="en-US" sz="1000" b="0">
              <a:solidFill>
                <a:srgbClr val="808080"/>
              </a:solidFill>
            </a:endParaRPr>
          </a:p>
        </p:txBody>
      </p:sp>
      <p:sp>
        <p:nvSpPr>
          <p:cNvPr id="9114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0075" y="1720850"/>
            <a:ext cx="79406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2"/>
          <p:cNvSpPr>
            <a:spLocks/>
          </p:cNvSpPr>
          <p:nvPr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348906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 userDrawn="1"/>
        </p:nvSpPr>
        <p:spPr>
          <a:xfrm>
            <a:off x="63881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7" action="ppaction://hlinksldjump"/>
          </p:cNvPr>
          <p:cNvSpPr/>
          <p:nvPr userDrawn="1"/>
        </p:nvSpPr>
        <p:spPr>
          <a:xfrm>
            <a:off x="75184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200" y="292100"/>
            <a:ext cx="3111500" cy="6223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76300" y="533400"/>
            <a:ext cx="2552700" cy="425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114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slide title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213475" y="996950"/>
            <a:ext cx="3286125" cy="483722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 smtClean="0">
                <a:solidFill>
                  <a:srgbClr val="FFFF00"/>
                </a:solidFill>
              </a:rPr>
              <a:t>XIV Encontro de DX e Contestes</a:t>
            </a:r>
            <a:endParaRPr lang="pt-BR" sz="1400" b="0" dirty="0" smtClean="0">
              <a:solidFill>
                <a:srgbClr val="FFFF00"/>
              </a:solidFill>
            </a:endParaRPr>
          </a:p>
          <a:p>
            <a:pPr eaLnBrk="0" hangingPunct="0">
              <a:lnSpc>
                <a:spcPct val="90000"/>
              </a:lnSpc>
            </a:pPr>
            <a:endParaRPr lang="en-US" sz="1400" b="0" dirty="0">
              <a:solidFill>
                <a:srgbClr val="FFFF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0" r:id="rId2"/>
    <p:sldLayoutId id="2147483781" r:id="rId3"/>
    <p:sldLayoutId id="2147483782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 typeface="Arial" pitchFamily="-84" charset="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2pPr>
      <a:lvl3pPr marL="914400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5pPr>
      <a:lvl6pPr marL="20621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6pPr>
      <a:lvl7pPr marL="25193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7pPr>
      <a:lvl8pPr marL="29765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8pPr>
      <a:lvl9pPr marL="34337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ru.org/wac/" TargetMode="External"/><Relationship Id="rId4" Type="http://schemas.openxmlformats.org/officeDocument/2006/relationships/hyperlink" Target="http://www.cq-amateur-radio.com/cq_awards/cq_waz_awards/index_cq_waz_award.html" TargetMode="External"/><Relationship Id="rId5" Type="http://schemas.openxmlformats.org/officeDocument/2006/relationships/hyperlink" Target="http://www.arrl.org/dxcc" TargetMode="External"/><Relationship Id="rId6" Type="http://schemas.openxmlformats.org/officeDocument/2006/relationships/hyperlink" Target="http://www.cq-amateur-radio.com/cq_awards/cq_hall_of_fame_awards/cq_hall_of_fame_awards.html" TargetMode="External"/><Relationship Id="rId7" Type="http://schemas.openxmlformats.org/officeDocument/2006/relationships/hyperlink" Target="http://www.swodxa.org/DXpedition_of_the_year.htm" TargetMode="External"/><Relationship Id="rId8" Type="http://schemas.openxmlformats.org/officeDocument/2006/relationships/hyperlink" Target="http://www.rsgbiota.org/" TargetMode="External"/><Relationship Id="rId9" Type="http://schemas.openxmlformats.org/officeDocument/2006/relationships/hyperlink" Target="http://www.clublog.org/" TargetMode="External"/><Relationship Id="rId10" Type="http://schemas.openxmlformats.org/officeDocument/2006/relationships/hyperlink" Target="http://www.dxawards.com/" TargetMode="External"/><Relationship Id="rId11" Type="http://schemas.openxmlformats.org/officeDocument/2006/relationships/hyperlink" Target="http://www.ac6v.com/hamawards.htm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qsl-history.webs.com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55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 smtClean="0"/>
              <a:t>DX Awards</a:t>
            </a:r>
          </a:p>
          <a:p>
            <a:pPr algn="ctr"/>
            <a:r>
              <a:rPr lang="es-MX" sz="2800" b="0" dirty="0" smtClean="0"/>
              <a:t>Ramón Santoyo V., XE1KK</a:t>
            </a:r>
          </a:p>
          <a:p>
            <a:pPr algn="ctr"/>
            <a:r>
              <a:rPr lang="es-MX" sz="2800" b="0" dirty="0" smtClean="0"/>
              <a:t>xe1kk@xe1kk.net</a:t>
            </a:r>
            <a:endParaRPr lang="es-MX" sz="2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50419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0" dirty="0" smtClean="0"/>
              <a:t>26 </a:t>
            </a:r>
            <a:r>
              <a:rPr lang="pt-BR" sz="2800" b="0" dirty="0"/>
              <a:t>a 28 de </a:t>
            </a:r>
            <a:r>
              <a:rPr lang="pt-BR" sz="2800" b="0" dirty="0" smtClean="0"/>
              <a:t>Abril</a:t>
            </a:r>
            <a:r>
              <a:rPr lang="pt-BR" sz="2800" b="0" dirty="0"/>
              <a:t> </a:t>
            </a:r>
            <a:r>
              <a:rPr lang="pt-BR" sz="2800" b="0" dirty="0" smtClean="0"/>
              <a:t>2013</a:t>
            </a:r>
          </a:p>
          <a:p>
            <a:pPr algn="ctr"/>
            <a:r>
              <a:rPr lang="pt-BR" sz="2800" b="0" dirty="0" smtClean="0"/>
              <a:t>Juiz </a:t>
            </a:r>
            <a:r>
              <a:rPr lang="pt-BR" sz="2800" b="0" dirty="0"/>
              <a:t>de Fora, Minas </a:t>
            </a:r>
            <a:r>
              <a:rPr lang="pt-BR" sz="2800" b="0" dirty="0" smtClean="0"/>
              <a:t>Gerais, Brasil</a:t>
            </a:r>
            <a:endParaRPr lang="en-US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79400"/>
            <a:ext cx="3111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20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9" y="-1640751"/>
            <a:ext cx="9216430" cy="1568126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383286" y="3686070"/>
            <a:ext cx="3528918" cy="44952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4580179"/>
            <a:ext cx="3528918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2800" y="5973976"/>
            <a:ext cx="7353300" cy="584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Em 1922, eles já estavam contando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3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1920s: </a:t>
            </a:r>
            <a:r>
              <a:rPr lang="en-US" dirty="0" smtClean="0"/>
              <a:t>Tempo de DX!</a:t>
            </a:r>
            <a:endParaRPr lang="en-US" dirty="0"/>
          </a:p>
        </p:txBody>
      </p:sp>
      <p:pic>
        <p:nvPicPr>
          <p:cNvPr id="14" name="Picture 13" descr="France 8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1539569"/>
            <a:ext cx="2673810" cy="1659990"/>
          </a:xfrm>
          <a:prstGeom prst="rect">
            <a:avLst/>
          </a:prstGeom>
        </p:spPr>
      </p:pic>
      <p:pic>
        <p:nvPicPr>
          <p:cNvPr id="15" name="Picture 14" descr="FQ-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4110661"/>
            <a:ext cx="2645325" cy="1667386"/>
          </a:xfrm>
          <a:prstGeom prst="rect">
            <a:avLst/>
          </a:prstGeom>
        </p:spPr>
      </p:pic>
      <p:pic>
        <p:nvPicPr>
          <p:cNvPr id="16" name="Picture 15" descr="India Y-2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99" y="1539569"/>
            <a:ext cx="2623244" cy="1688165"/>
          </a:xfrm>
          <a:prstGeom prst="rect">
            <a:avLst/>
          </a:prstGeom>
        </p:spPr>
      </p:pic>
      <p:pic>
        <p:nvPicPr>
          <p:cNvPr id="17" name="Picture 16" descr="Mexico M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9569"/>
            <a:ext cx="2680307" cy="1659990"/>
          </a:xfrm>
          <a:prstGeom prst="rect">
            <a:avLst/>
          </a:prstGeom>
        </p:spPr>
      </p:pic>
      <p:pic>
        <p:nvPicPr>
          <p:cNvPr id="18" name="Picture 17" descr="CB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5" y="4110661"/>
            <a:ext cx="2725265" cy="1667386"/>
          </a:xfrm>
          <a:prstGeom prst="rect">
            <a:avLst/>
          </a:prstGeom>
        </p:spPr>
      </p:pic>
      <p:pic>
        <p:nvPicPr>
          <p:cNvPr id="19" name="Picture 18" descr="HU6CLJ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39" y="4110661"/>
            <a:ext cx="2770370" cy="16585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0999" y="6437050"/>
            <a:ext cx="2845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Source: The G4UZN Historic QSL Collection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901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 smtClean="0"/>
              <a:t>Você </a:t>
            </a:r>
            <a:r>
              <a:rPr lang="pt-BR" dirty="0"/>
              <a:t>já trabalhou esta países?</a:t>
            </a:r>
            <a:endParaRPr lang="en-US" dirty="0"/>
          </a:p>
        </p:txBody>
      </p:sp>
      <p:pic>
        <p:nvPicPr>
          <p:cNvPr id="14" name="Picture 13" descr="France 8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1539569"/>
            <a:ext cx="2673810" cy="1659990"/>
          </a:xfrm>
          <a:prstGeom prst="rect">
            <a:avLst/>
          </a:prstGeom>
        </p:spPr>
      </p:pic>
      <p:pic>
        <p:nvPicPr>
          <p:cNvPr id="15" name="Picture 14" descr="FQ-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4110661"/>
            <a:ext cx="2645325" cy="1667386"/>
          </a:xfrm>
          <a:prstGeom prst="rect">
            <a:avLst/>
          </a:prstGeom>
        </p:spPr>
      </p:pic>
      <p:pic>
        <p:nvPicPr>
          <p:cNvPr id="16" name="Picture 15" descr="India Y-2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99" y="1539569"/>
            <a:ext cx="2623244" cy="1688165"/>
          </a:xfrm>
          <a:prstGeom prst="rect">
            <a:avLst/>
          </a:prstGeom>
        </p:spPr>
      </p:pic>
      <p:pic>
        <p:nvPicPr>
          <p:cNvPr id="17" name="Picture 16" descr="Mexico M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9569"/>
            <a:ext cx="2680307" cy="1659990"/>
          </a:xfrm>
          <a:prstGeom prst="rect">
            <a:avLst/>
          </a:prstGeom>
        </p:spPr>
      </p:pic>
      <p:pic>
        <p:nvPicPr>
          <p:cNvPr id="18" name="Picture 17" descr="CB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5" y="4110661"/>
            <a:ext cx="2725265" cy="1667386"/>
          </a:xfrm>
          <a:prstGeom prst="rect">
            <a:avLst/>
          </a:prstGeom>
        </p:spPr>
      </p:pic>
      <p:pic>
        <p:nvPicPr>
          <p:cNvPr id="19" name="Picture 18" descr="HU6CLJ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39" y="4110661"/>
            <a:ext cx="2770370" cy="16585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2645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Mexico                    </a:t>
            </a:r>
            <a:r>
              <a:rPr lang="pt-BR" sz="2400" kern="0" dirty="0">
                <a:solidFill>
                  <a:sysClr val="windowText" lastClr="000000"/>
                </a:solidFill>
              </a:rPr>
              <a:t>França </a:t>
            </a:r>
            <a:r>
              <a:rPr lang="pt-BR" sz="2400" kern="0" dirty="0" smtClean="0">
                <a:solidFill>
                  <a:sysClr val="windowText" lastClr="000000"/>
                </a:solidFill>
              </a:rPr>
              <a:t>                         Índia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84571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Argentina               Cameroun                     Hawaii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0999" y="6437050"/>
            <a:ext cx="311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Fonte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G4UZN Historic QSL Collection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8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>
          <a:xfrm>
            <a:off x="1355725" y="196850"/>
            <a:ext cx="7318375" cy="750888"/>
          </a:xfrm>
        </p:spPr>
        <p:txBody>
          <a:bodyPr/>
          <a:lstStyle/>
          <a:p>
            <a:pPr algn="ctr"/>
            <a:r>
              <a:rPr lang="pt-BR" dirty="0"/>
              <a:t>V</a:t>
            </a:r>
            <a:r>
              <a:rPr lang="pt-BR" dirty="0" smtClean="0"/>
              <a:t>ocê </a:t>
            </a:r>
            <a:r>
              <a:rPr lang="pt-BR" dirty="0"/>
              <a:t>já trabalhou todos os continentes?</a:t>
            </a:r>
            <a:endParaRPr lang="en-US" dirty="0"/>
          </a:p>
        </p:txBody>
      </p:sp>
      <p:pic>
        <p:nvPicPr>
          <p:cNvPr id="14" name="Picture 13" descr="France 8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1539569"/>
            <a:ext cx="2673810" cy="1659990"/>
          </a:xfrm>
          <a:prstGeom prst="rect">
            <a:avLst/>
          </a:prstGeom>
        </p:spPr>
      </p:pic>
      <p:pic>
        <p:nvPicPr>
          <p:cNvPr id="15" name="Picture 14" descr="FQ-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2" y="4110661"/>
            <a:ext cx="2645325" cy="1667386"/>
          </a:xfrm>
          <a:prstGeom prst="rect">
            <a:avLst/>
          </a:prstGeom>
        </p:spPr>
      </p:pic>
      <p:pic>
        <p:nvPicPr>
          <p:cNvPr id="16" name="Picture 15" descr="India Y-2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99" y="1539569"/>
            <a:ext cx="2623244" cy="1688165"/>
          </a:xfrm>
          <a:prstGeom prst="rect">
            <a:avLst/>
          </a:prstGeom>
        </p:spPr>
      </p:pic>
      <p:pic>
        <p:nvPicPr>
          <p:cNvPr id="17" name="Picture 16" descr="Mexico M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9569"/>
            <a:ext cx="2680307" cy="1659990"/>
          </a:xfrm>
          <a:prstGeom prst="rect">
            <a:avLst/>
          </a:prstGeom>
        </p:spPr>
      </p:pic>
      <p:pic>
        <p:nvPicPr>
          <p:cNvPr id="18" name="Picture 17" descr="CB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5" y="4110661"/>
            <a:ext cx="2725265" cy="1667386"/>
          </a:xfrm>
          <a:prstGeom prst="rect">
            <a:avLst/>
          </a:prstGeom>
        </p:spPr>
      </p:pic>
      <p:pic>
        <p:nvPicPr>
          <p:cNvPr id="19" name="Picture 18" descr="HU6CLJ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39" y="4110661"/>
            <a:ext cx="2770370" cy="16585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2645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México                    </a:t>
            </a:r>
            <a:r>
              <a:rPr lang="pt-BR" sz="2400" kern="0" dirty="0">
                <a:solidFill>
                  <a:sysClr val="windowText" lastClr="000000"/>
                </a:solidFill>
              </a:rPr>
              <a:t>França                          Índia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84571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Argentina               Cameroun                     Hawaii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0999" y="6437050"/>
            <a:ext cx="311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Fonte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G4UZN Historic QSL Collection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752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WAC: Worked All Continents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2100" y="5062479"/>
            <a:ext cx="8851900" cy="5001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Primeiro</a:t>
            </a:r>
            <a:r>
              <a:rPr lang="en-US" dirty="0" smtClean="0"/>
              <a:t> WAC: Brandon </a:t>
            </a:r>
            <a:r>
              <a:rPr lang="en-US" dirty="0"/>
              <a:t>Wentworth, Stanford </a:t>
            </a:r>
            <a:r>
              <a:rPr lang="en-US" dirty="0" smtClean="0"/>
              <a:t>University, 1926</a:t>
            </a:r>
            <a:endParaRPr lang="es-ES_tradnl" dirty="0"/>
          </a:p>
        </p:txBody>
      </p:sp>
      <p:sp>
        <p:nvSpPr>
          <p:cNvPr id="7" name="TextBox 6"/>
          <p:cNvSpPr txBox="1"/>
          <p:nvPr/>
        </p:nvSpPr>
        <p:spPr>
          <a:xfrm>
            <a:off x="4974029" y="6451600"/>
            <a:ext cx="310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QSL card: The Ham Gallery and W2VRK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72" y="1447800"/>
            <a:ext cx="582472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1926: The Worked All Continents Club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23029" y="6303988"/>
            <a:ext cx="33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err="1" smtClean="0"/>
              <a:t>Fonte</a:t>
            </a:r>
            <a:r>
              <a:rPr lang="en-US" sz="1200" b="0" dirty="0" smtClean="0"/>
              <a:t>: The First </a:t>
            </a:r>
            <a:r>
              <a:rPr lang="en-US" sz="1200" b="0" dirty="0"/>
              <a:t>Worked All Continents Award</a:t>
            </a:r>
            <a:r>
              <a:rPr lang="en-US" sz="1200" b="0" dirty="0" smtClean="0"/>
              <a:t>, by Hank Brown W6HB, QST October 1992.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 descr="Screen Shot 2012-02-11 at 1.5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9" y="1612900"/>
            <a:ext cx="5720241" cy="44740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069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t-BR" dirty="0"/>
              <a:t>Aparentemente, desenvolvido pela K.V.R. </a:t>
            </a:r>
            <a:r>
              <a:rPr lang="pt-BR" dirty="0" err="1"/>
              <a:t>Lansingh</a:t>
            </a:r>
            <a:r>
              <a:rPr lang="pt-BR" dirty="0"/>
              <a:t>, W6QX, editor do </a:t>
            </a:r>
            <a:r>
              <a:rPr lang="pt-BR" dirty="0" err="1"/>
              <a:t>R</a:t>
            </a:r>
            <a:r>
              <a:rPr lang="pt-BR" dirty="0"/>
              <a:t> / 9 revista.</a:t>
            </a:r>
          </a:p>
          <a:p>
            <a:r>
              <a:rPr lang="pt-BR" dirty="0"/>
              <a:t>Desde o final da década de 1940 tem sido associada com a revista CQ.</a:t>
            </a:r>
          </a:p>
          <a:p>
            <a:r>
              <a:rPr lang="pt-BR" dirty="0"/>
              <a:t>"... Um dos prêmios de operação mais difíceis e de maior prestígio no rádio amador hoje"</a:t>
            </a:r>
            <a:endParaRPr lang="en-US" dirty="0"/>
          </a:p>
        </p:txBody>
      </p:sp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1934: Worked All Zones</a:t>
            </a:r>
          </a:p>
        </p:txBody>
      </p:sp>
      <p:pic>
        <p:nvPicPr>
          <p:cNvPr id="5" name="Picture 4" descr="K1HTV-6M-WAZ_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30" y="4622800"/>
            <a:ext cx="2173822" cy="15834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23029" y="6481788"/>
            <a:ext cx="3395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err="1" smtClean="0"/>
              <a:t>Fonte</a:t>
            </a:r>
            <a:r>
              <a:rPr lang="en-US" sz="1200" b="0" dirty="0" smtClean="0"/>
              <a:t>: Wikipedia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05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1935: DX Century Club da ARRL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196292"/>
            <a:ext cx="8229600" cy="1314349"/>
          </a:xfrm>
          <a:prstGeom prst="rect">
            <a:avLst/>
          </a:prstGeom>
        </p:spPr>
        <p:txBody>
          <a:bodyPr>
            <a:normAutofit/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pt-BR" dirty="0"/>
              <a:t>Como contar Países Trabalhou, um novo sistema de pontuação DX</a:t>
            </a:r>
            <a:r>
              <a:rPr lang="pl-PL" dirty="0" smtClean="0"/>
              <a:t>”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n-US" dirty="0" smtClean="0"/>
              <a:t>Clinton B. </a:t>
            </a:r>
            <a:r>
              <a:rPr lang="en-US" dirty="0" err="1" smtClean="0"/>
              <a:t>DeSoto</a:t>
            </a:r>
            <a:r>
              <a:rPr lang="en-US" dirty="0" smtClean="0"/>
              <a:t>, W1CBD, </a:t>
            </a:r>
            <a:r>
              <a:rPr lang="pt-BR" dirty="0"/>
              <a:t>Assistente do Secretário</a:t>
            </a:r>
            <a:r>
              <a:rPr lang="en-US" dirty="0" smtClean="0"/>
              <a:t>, ARRL. QST, </a:t>
            </a:r>
            <a:r>
              <a:rPr lang="en-US" dirty="0" err="1" smtClean="0"/>
              <a:t>Otubro</a:t>
            </a:r>
            <a:r>
              <a:rPr lang="en-US" dirty="0" smtClean="0"/>
              <a:t>, 1935.</a:t>
            </a:r>
            <a:endParaRPr lang="da-DK" dirty="0" smtClean="0"/>
          </a:p>
          <a:p>
            <a:pPr algn="ctr"/>
            <a:endParaRPr lang="en-US" dirty="0"/>
          </a:p>
        </p:txBody>
      </p:sp>
      <p:pic>
        <p:nvPicPr>
          <p:cNvPr id="5" name="Picture 4" descr="w1cb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75" y="1771982"/>
            <a:ext cx="2390178" cy="3075833"/>
          </a:xfrm>
          <a:prstGeom prst="rect">
            <a:avLst/>
          </a:prstGeom>
        </p:spPr>
      </p:pic>
      <p:pic>
        <p:nvPicPr>
          <p:cNvPr id="6" name="Picture 5" descr="DX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74" y="1931355"/>
            <a:ext cx="4048126" cy="27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9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2374900" y="5316220"/>
            <a:ext cx="4170680" cy="1033780"/>
          </a:xfrm>
          <a:prstGeom prst="rightArrow">
            <a:avLst/>
          </a:prstGeom>
          <a:solidFill>
            <a:srgbClr val="62E824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70008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es-ES_tradnl" dirty="0"/>
              <a:t>O que estamos </a:t>
            </a:r>
            <a:r>
              <a:rPr lang="es-ES_tradnl" dirty="0" err="1"/>
              <a:t>medindo</a:t>
            </a:r>
            <a:r>
              <a:rPr lang="es-ES_tradnl" dirty="0"/>
              <a:t>?</a:t>
            </a:r>
            <a:endParaRPr lang="en-US" dirty="0"/>
          </a:p>
        </p:txBody>
      </p:sp>
      <p:pic>
        <p:nvPicPr>
          <p:cNvPr id="3" name="Picture 2" descr="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457450"/>
            <a:ext cx="2819400" cy="288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651000"/>
            <a:ext cx="18808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Lugares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901700" y="3479800"/>
            <a:ext cx="17596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Bandas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6337300" y="3479800"/>
            <a:ext cx="15893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Modos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3670300" y="5511800"/>
            <a:ext cx="15814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Tempo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776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261332"/>
              </p:ext>
            </p:extLst>
          </p:nvPr>
        </p:nvGraphicFramePr>
        <p:xfrm>
          <a:off x="1028701" y="1904998"/>
          <a:ext cx="7689849" cy="3937002"/>
        </p:xfrm>
        <a:graphic>
          <a:graphicData uri="http://schemas.openxmlformats.org/drawingml/2006/table">
            <a:tbl>
              <a:tblPr/>
              <a:tblGrid>
                <a:gridCol w="2563283"/>
                <a:gridCol w="2563283"/>
                <a:gridCol w="2563283"/>
              </a:tblGrid>
              <a:tr h="1410226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776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WAC_Certificate_333_X_2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055073"/>
            <a:ext cx="1644650" cy="1086555"/>
          </a:xfrm>
          <a:prstGeom prst="rect">
            <a:avLst/>
          </a:prstGeom>
        </p:spPr>
      </p:pic>
      <p:pic>
        <p:nvPicPr>
          <p:cNvPr id="5" name="Picture 4" descr="K1HTV-6M-WAZ_awa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2077034"/>
            <a:ext cx="1524000" cy="1110099"/>
          </a:xfrm>
          <a:prstGeom prst="rect">
            <a:avLst/>
          </a:prstGeom>
        </p:spPr>
      </p:pic>
      <p:pic>
        <p:nvPicPr>
          <p:cNvPr id="6" name="Picture 5" descr="DX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2062719"/>
            <a:ext cx="1625600" cy="1110500"/>
          </a:xfrm>
          <a:prstGeom prst="rect">
            <a:avLst/>
          </a:prstGeom>
        </p:spPr>
      </p:pic>
      <p:pic>
        <p:nvPicPr>
          <p:cNvPr id="10" name="Picture 9" descr="Screen Shot 2012-02-20 at 7.12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24" y="3949700"/>
            <a:ext cx="1888176" cy="1121674"/>
          </a:xfrm>
          <a:prstGeom prst="rect">
            <a:avLst/>
          </a:prstGeom>
        </p:spPr>
      </p:pic>
      <p:pic>
        <p:nvPicPr>
          <p:cNvPr id="13" name="Picture 12" descr="Screen Shot 2012-02-20 at 7.12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24" y="3975100"/>
            <a:ext cx="1888176" cy="1121674"/>
          </a:xfrm>
          <a:prstGeom prst="rect">
            <a:avLst/>
          </a:prstGeom>
        </p:spPr>
      </p:pic>
      <p:pic>
        <p:nvPicPr>
          <p:cNvPr id="14" name="Picture 13" descr="Screen Shot 2012-02-20 at 7.12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24" y="3962400"/>
            <a:ext cx="1888176" cy="1121674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 bwMode="auto">
          <a:xfrm>
            <a:off x="1355725" y="196850"/>
            <a:ext cx="70008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es-ES_tradnl" dirty="0"/>
              <a:t>O que estamos </a:t>
            </a:r>
            <a:r>
              <a:rPr lang="es-ES_tradnl" dirty="0" err="1"/>
              <a:t>medindo</a:t>
            </a:r>
            <a:r>
              <a:rPr lang="es-ES_tradnl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/>
              <a:t>Definição e conceitos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/>
              <a:t>História: os primeiros prêmios de rádio amador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/>
              <a:t>O que estamos medindo?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/>
              <a:t>E agora eu gostaria de agradecer a ...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/>
              <a:t>Futuro dos prêmios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 smtClean="0"/>
              <a:t>Comentários </a:t>
            </a:r>
            <a:r>
              <a:rPr lang="pt-BR" dirty="0"/>
              <a:t>finais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pt-BR" dirty="0" smtClean="0"/>
              <a:t>Referências</a:t>
            </a:r>
            <a:endParaRPr lang="en-US" dirty="0"/>
          </a:p>
        </p:txBody>
      </p:sp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DX 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49323"/>
              </p:ext>
            </p:extLst>
          </p:nvPr>
        </p:nvGraphicFramePr>
        <p:xfrm>
          <a:off x="190500" y="393700"/>
          <a:ext cx="8775700" cy="5983809"/>
        </p:xfrm>
        <a:graphic>
          <a:graphicData uri="http://schemas.openxmlformats.org/drawingml/2006/table">
            <a:tbl>
              <a:tblPr/>
              <a:tblGrid>
                <a:gridCol w="2193925"/>
                <a:gridCol w="2193925"/>
                <a:gridCol w="2193925"/>
                <a:gridCol w="2193925"/>
              </a:tblGrid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Basic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/Mixed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CW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RTTY/Digital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SSB/Phone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SSTV/Image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Satellite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VHF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5B 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UHF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SHF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69" marR="6269" marT="626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 descr="WAC_Certificate_333_X_2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69174"/>
            <a:ext cx="1022350" cy="675426"/>
          </a:xfrm>
          <a:prstGeom prst="rect">
            <a:avLst/>
          </a:prstGeom>
        </p:spPr>
      </p:pic>
      <p:pic>
        <p:nvPicPr>
          <p:cNvPr id="5" name="Picture 4" descr="K1HTV-6M-WAZ_awa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527634"/>
            <a:ext cx="1003300" cy="730815"/>
          </a:xfrm>
          <a:prstGeom prst="rect">
            <a:avLst/>
          </a:prstGeom>
        </p:spPr>
      </p:pic>
      <p:pic>
        <p:nvPicPr>
          <p:cNvPr id="6" name="Picture 5" descr="DX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500619"/>
            <a:ext cx="1104900" cy="7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7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Picture 3" descr="WAC_Certificate_333_X_2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69174"/>
            <a:ext cx="1022350" cy="675426"/>
          </a:xfrm>
          <a:prstGeom prst="rect">
            <a:avLst/>
          </a:prstGeom>
        </p:spPr>
      </p:pic>
      <p:pic>
        <p:nvPicPr>
          <p:cNvPr id="5" name="Picture 4" descr="K1HTV-6M-WAZ_awa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527634"/>
            <a:ext cx="1003300" cy="730815"/>
          </a:xfrm>
          <a:prstGeom prst="rect">
            <a:avLst/>
          </a:prstGeom>
        </p:spPr>
      </p:pic>
      <p:pic>
        <p:nvPicPr>
          <p:cNvPr id="6" name="Picture 5" descr="DX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500619"/>
            <a:ext cx="1104900" cy="75479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47649"/>
              </p:ext>
            </p:extLst>
          </p:nvPr>
        </p:nvGraphicFramePr>
        <p:xfrm>
          <a:off x="266700" y="406398"/>
          <a:ext cx="8610600" cy="5815624"/>
        </p:xfrm>
        <a:graphic>
          <a:graphicData uri="http://schemas.openxmlformats.org/drawingml/2006/table">
            <a:tbl>
              <a:tblPr/>
              <a:tblGrid>
                <a:gridCol w="2152650"/>
                <a:gridCol w="2152650"/>
                <a:gridCol w="2152650"/>
                <a:gridCol w="2152650"/>
              </a:tblGrid>
              <a:tr h="381977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Band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QRP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Mobile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De </a:t>
                      </a:r>
                      <a:r>
                        <a:rPr lang="cs-CZ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Soto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 Roll - Mixed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 Roll - Phone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 Roll - CW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 Roll - RTTY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#1 Honor Roll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Aniversary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 Jubile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81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band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Endorsable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Millenium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72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70008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 smtClean="0"/>
              <a:t>Estes </a:t>
            </a:r>
            <a:r>
              <a:rPr lang="pt-BR" dirty="0"/>
              <a:t>três prêmios bem sabe ...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00075" y="1720851"/>
            <a:ext cx="85439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</a:pPr>
            <a:r>
              <a:rPr lang="pt-BR" dirty="0"/>
              <a:t>Oferecem muito mais desafios do que </a:t>
            </a:r>
            <a:r>
              <a:rPr lang="pt-BR" dirty="0" smtClean="0"/>
              <a:t>pensamos</a:t>
            </a:r>
          </a:p>
          <a:p>
            <a:pPr>
              <a:lnSpc>
                <a:spcPct val="200000"/>
              </a:lnSpc>
            </a:pPr>
            <a:r>
              <a:rPr lang="es-ES_tradnl" dirty="0"/>
              <a:t>Emocionan recién llegados y viejos </a:t>
            </a:r>
            <a:r>
              <a:rPr lang="es-ES_tradnl" dirty="0" smtClean="0"/>
              <a:t>D</a:t>
            </a:r>
            <a:r>
              <a:rPr lang="en-US" dirty="0" smtClean="0"/>
              <a:t>x</a:t>
            </a:r>
            <a:r>
              <a:rPr lang="es-ES_tradnl" dirty="0" err="1" smtClean="0"/>
              <a:t>istas</a:t>
            </a:r>
            <a:endParaRPr lang="es-ES_tradnl" dirty="0" smtClean="0"/>
          </a:p>
          <a:p>
            <a:pPr>
              <a:lnSpc>
                <a:spcPct val="200000"/>
              </a:lnSpc>
            </a:pPr>
            <a:r>
              <a:rPr lang="pt-BR" dirty="0" smtClean="0"/>
              <a:t>Nos </a:t>
            </a:r>
            <a:r>
              <a:rPr lang="pt-BR" dirty="0"/>
              <a:t>manter ocupados e focados em objetivos </a:t>
            </a:r>
            <a:r>
              <a:rPr lang="pt-BR" dirty="0" smtClean="0"/>
              <a:t>comuns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10" name="Picture 9" descr="WAC_Certificate_333_X_2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58" y="5588000"/>
            <a:ext cx="1487342" cy="982628"/>
          </a:xfrm>
          <a:prstGeom prst="rect">
            <a:avLst/>
          </a:prstGeom>
        </p:spPr>
      </p:pic>
      <p:pic>
        <p:nvPicPr>
          <p:cNvPr id="11" name="Picture 10" descr="K1HTV-6M-WAZ_a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1" y="5591744"/>
            <a:ext cx="1385159" cy="1008966"/>
          </a:xfrm>
          <a:prstGeom prst="rect">
            <a:avLst/>
          </a:prstGeom>
        </p:spPr>
      </p:pic>
      <p:pic>
        <p:nvPicPr>
          <p:cNvPr id="12" name="Picture 11" descr="DX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79103"/>
            <a:ext cx="1460500" cy="9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0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70008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 smtClean="0"/>
              <a:t>Estes </a:t>
            </a:r>
            <a:r>
              <a:rPr lang="pt-BR" dirty="0"/>
              <a:t>três prêmios bem sabe ...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00075" y="1720851"/>
            <a:ext cx="85439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</a:pPr>
            <a:r>
              <a:rPr lang="pt-BR" dirty="0"/>
              <a:t>Oferecem muito mais desafios do que </a:t>
            </a:r>
            <a:r>
              <a:rPr lang="pt-BR" dirty="0" smtClean="0"/>
              <a:t>pensamos</a:t>
            </a:r>
          </a:p>
          <a:p>
            <a:pPr>
              <a:lnSpc>
                <a:spcPct val="200000"/>
              </a:lnSpc>
            </a:pPr>
            <a:r>
              <a:rPr lang="es-ES_tradnl" dirty="0"/>
              <a:t>Emocionan recién llegados y viejos </a:t>
            </a:r>
            <a:r>
              <a:rPr lang="es-ES_tradnl" dirty="0" smtClean="0"/>
              <a:t>D</a:t>
            </a:r>
            <a:r>
              <a:rPr lang="en-US" dirty="0" smtClean="0"/>
              <a:t>x</a:t>
            </a:r>
            <a:r>
              <a:rPr lang="es-ES_tradnl" dirty="0" err="1" smtClean="0"/>
              <a:t>istas</a:t>
            </a:r>
            <a:endParaRPr lang="es-ES_tradnl" dirty="0" smtClean="0"/>
          </a:p>
          <a:p>
            <a:pPr>
              <a:lnSpc>
                <a:spcPct val="200000"/>
              </a:lnSpc>
            </a:pPr>
            <a:r>
              <a:rPr lang="pt-BR" dirty="0" smtClean="0"/>
              <a:t>Nos </a:t>
            </a:r>
            <a:r>
              <a:rPr lang="pt-BR" dirty="0"/>
              <a:t>manter ocupados e focados em objetivos </a:t>
            </a:r>
            <a:r>
              <a:rPr lang="pt-BR" dirty="0" smtClean="0"/>
              <a:t>comuns</a:t>
            </a:r>
          </a:p>
          <a:p>
            <a:pPr>
              <a:lnSpc>
                <a:spcPct val="200000"/>
              </a:lnSpc>
            </a:pPr>
            <a:r>
              <a:rPr lang="pt-BR" dirty="0"/>
              <a:t>Mas ... eles podem realmente ser tão difícil?</a:t>
            </a:r>
            <a:r>
              <a:rPr lang="en-US" dirty="0" smtClean="0"/>
              <a:t>?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10" name="Picture 9" descr="WAC_Certificate_333_X_2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58" y="5588000"/>
            <a:ext cx="1487342" cy="982628"/>
          </a:xfrm>
          <a:prstGeom prst="rect">
            <a:avLst/>
          </a:prstGeom>
        </p:spPr>
      </p:pic>
      <p:pic>
        <p:nvPicPr>
          <p:cNvPr id="11" name="Picture 10" descr="K1HTV-6M-WAZ_a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1" y="5591744"/>
            <a:ext cx="1385159" cy="1008966"/>
          </a:xfrm>
          <a:prstGeom prst="rect">
            <a:avLst/>
          </a:prstGeom>
        </p:spPr>
      </p:pic>
      <p:pic>
        <p:nvPicPr>
          <p:cNvPr id="12" name="Picture 11" descr="DX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79103"/>
            <a:ext cx="1460500" cy="9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8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24480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23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91143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55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163169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667797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457420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fi-FI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(+3000)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44588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 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fi-FI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(+3000)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1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t-BR" dirty="0"/>
              <a:t>Um reconhecimento da excelência em um campo específico</a:t>
            </a:r>
            <a:endParaRPr lang="en-US" dirty="0"/>
          </a:p>
        </p:txBody>
      </p:sp>
      <p:sp>
        <p:nvSpPr>
          <p:cNvPr id="15362" name="Title 1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/>
              <a:t>O que é o prêmio?</a:t>
            </a:r>
            <a:endParaRPr lang="en-US" dirty="0"/>
          </a:p>
        </p:txBody>
      </p:sp>
      <p:pic>
        <p:nvPicPr>
          <p:cNvPr id="4" name="Picture 3" descr="Academy-Awards-Oscar-201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11" y="2773208"/>
            <a:ext cx="3460679" cy="3460679"/>
          </a:xfrm>
          <a:prstGeom prst="rect">
            <a:avLst/>
          </a:prstGeom>
        </p:spPr>
      </p:pic>
      <p:pic>
        <p:nvPicPr>
          <p:cNvPr id="5" name="Picture 4" descr="nobel_med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943820"/>
            <a:ext cx="2578226" cy="2578226"/>
          </a:xfrm>
          <a:prstGeom prst="rect">
            <a:avLst/>
          </a:prstGeom>
        </p:spPr>
      </p:pic>
      <p:pic>
        <p:nvPicPr>
          <p:cNvPr id="6" name="Picture 5" descr="medals1_610x5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32" y="3060681"/>
            <a:ext cx="3122768" cy="246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49039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160m (+300)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 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fi-FI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(+3000)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45520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ES_trad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Satellite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160m (+300)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 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fi-FI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(+3000)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pt-BR" dirty="0"/>
              <a:t>A dificuldade para obtê-lo</a:t>
            </a:r>
            <a:r>
              <a:rPr lang="en-US" dirty="0"/>
              <a:t>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26850"/>
              </p:ext>
            </p:extLst>
          </p:nvPr>
        </p:nvGraphicFramePr>
        <p:xfrm>
          <a:off x="1358900" y="2029777"/>
          <a:ext cx="6667500" cy="3406140"/>
        </p:xfrm>
        <a:graphic>
          <a:graphicData uri="http://schemas.openxmlformats.org/drawingml/2006/table">
            <a:tbl>
              <a:tblPr/>
              <a:tblGrid>
                <a:gridCol w="4006617"/>
                <a:gridCol w="266088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Prêmio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24/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Abr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/2013 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Satellite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160m (+300)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 (+200)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DXCC </a:t>
                      </a:r>
                      <a:r>
                        <a:rPr lang="fi-FI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Challange</a:t>
                      </a: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(+3000)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WAZ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m (40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5B 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WAZ (200 </a:t>
                      </a:r>
                      <a:r>
                        <a:rPr lang="es-ES_trad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zonas</a:t>
                      </a:r>
                      <a:r>
                        <a:rPr lang="es-ES_trad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#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DXCC </a:t>
                      </a:r>
                      <a:r>
                        <a:rPr lang="da-DK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(</a:t>
                      </a:r>
                      <a:r>
                        <a:rPr lang="da-D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340)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+1000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O que mais perseguem?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26" y="4394200"/>
            <a:ext cx="1097974" cy="1539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562100"/>
            <a:ext cx="2946400" cy="193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0" y="4394200"/>
            <a:ext cx="1524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951" y="4432300"/>
            <a:ext cx="1575901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674" y="4368800"/>
            <a:ext cx="1650026" cy="161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538" y="4533899"/>
            <a:ext cx="1870661" cy="1270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1796562"/>
            <a:ext cx="2070100" cy="22293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400" y="1600200"/>
            <a:ext cx="2374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9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 smtClean="0"/>
              <a:t>Parabéns: Você tem todos eles ...</a:t>
            </a:r>
            <a:endParaRPr lang="en-US" dirty="0" smtClean="0"/>
          </a:p>
        </p:txBody>
      </p:sp>
      <p:pic>
        <p:nvPicPr>
          <p:cNvPr id="3" name="Picture 2" descr="160waz_4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648289"/>
            <a:ext cx="2070100" cy="1600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5" y="1727199"/>
            <a:ext cx="1443719" cy="142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20" y="1663700"/>
            <a:ext cx="1131017" cy="15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74" y="1650999"/>
            <a:ext cx="2412304" cy="16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Parabéns: Você tem todos eles ...</a:t>
            </a:r>
            <a:endParaRPr lang="en-US" dirty="0"/>
          </a:p>
        </p:txBody>
      </p:sp>
      <p:pic>
        <p:nvPicPr>
          <p:cNvPr id="3" name="Picture 2" descr="160waz_4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648289"/>
            <a:ext cx="2070100" cy="1600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5" y="1727199"/>
            <a:ext cx="1443719" cy="142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20" y="1663700"/>
            <a:ext cx="1131017" cy="15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74" y="1650999"/>
            <a:ext cx="2412304" cy="160527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0" y="3295650"/>
            <a:ext cx="9143999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Alguém que você gostaria de agradecer?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27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Parabéns: Você tem todos eles ...</a:t>
            </a:r>
            <a:endParaRPr lang="en-US" dirty="0"/>
          </a:p>
        </p:txBody>
      </p:sp>
      <p:pic>
        <p:nvPicPr>
          <p:cNvPr id="3" name="Picture 2" descr="160waz_4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648289"/>
            <a:ext cx="2070100" cy="1600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5" y="1727199"/>
            <a:ext cx="1443719" cy="142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20" y="1663700"/>
            <a:ext cx="1131017" cy="15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74" y="1650999"/>
            <a:ext cx="2412304" cy="160527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0" y="3295650"/>
            <a:ext cx="9143999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Alguém que você gostaria de agradecer?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755499" y="6475150"/>
            <a:ext cx="104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0" dirty="0" err="1" smtClean="0">
                <a:solidFill>
                  <a:sysClr val="windowText" lastClr="000000"/>
                </a:solidFill>
              </a:rPr>
              <a:t>Fonte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3Y0X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4521200"/>
            <a:ext cx="2578100" cy="1718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710" y="4521200"/>
            <a:ext cx="2574490" cy="171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700" y="45212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1967: CQ DX Hall of Fame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HoF_02_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70" y="1357095"/>
            <a:ext cx="3870730" cy="4975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6178947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59 </a:t>
            </a:r>
            <a:r>
              <a:rPr lang="pt-BR" sz="1600" dirty="0" err="1"/>
              <a:t>recpientes</a:t>
            </a:r>
            <a:r>
              <a:rPr lang="pt-BR" sz="1600" dirty="0"/>
              <a:t> até à data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766290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que_VK0IR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8" y="1308100"/>
            <a:ext cx="3668912" cy="4851400"/>
          </a:xfrm>
          <a:prstGeom prst="rect">
            <a:avLst/>
          </a:prstGeom>
        </p:spPr>
      </p:pic>
      <p:sp>
        <p:nvSpPr>
          <p:cNvPr id="4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1984: SWODXA DX-</a:t>
            </a:r>
            <a:r>
              <a:rPr lang="en-US" dirty="0" err="1">
                <a:solidFill>
                  <a:schemeClr val="tx1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edition</a:t>
            </a:r>
            <a:r>
              <a:rPr lang="en-US" dirty="0" smtClean="0">
                <a:solidFill>
                  <a:schemeClr val="tx1"/>
                </a:solidFill>
              </a:rPr>
              <a:t> of the Year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6178947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29 </a:t>
            </a:r>
            <a:r>
              <a:rPr lang="pt-BR" sz="1600" dirty="0" err="1"/>
              <a:t>recpientes</a:t>
            </a:r>
            <a:r>
              <a:rPr lang="pt-BR" sz="1600" dirty="0"/>
              <a:t> até à data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71168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Xaward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8" y="1562100"/>
            <a:ext cx="3383041" cy="4330700"/>
          </a:xfrm>
          <a:prstGeom prst="rect">
            <a:avLst/>
          </a:prstGeom>
        </p:spPr>
      </p:pic>
      <p:sp>
        <p:nvSpPr>
          <p:cNvPr id="5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en-US" dirty="0"/>
              <a:t>SWODXA Special Awards List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WODXA_Award_let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1676400"/>
            <a:ext cx="3639886" cy="421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52800" y="6178947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30 </a:t>
            </a:r>
            <a:r>
              <a:rPr lang="pt-BR" sz="1600" dirty="0" err="1"/>
              <a:t>recpientes</a:t>
            </a:r>
            <a:r>
              <a:rPr lang="pt-BR" sz="1600" dirty="0"/>
              <a:t> até à data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841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t-BR" dirty="0"/>
              <a:t>A dificuldade para obtê-lo</a:t>
            </a:r>
          </a:p>
          <a:p>
            <a:endParaRPr lang="pt-BR" dirty="0"/>
          </a:p>
          <a:p>
            <a:r>
              <a:rPr lang="pt-BR" dirty="0"/>
              <a:t>O prestígio do dono</a:t>
            </a:r>
          </a:p>
          <a:p>
            <a:endParaRPr lang="pt-BR" dirty="0"/>
          </a:p>
          <a:p>
            <a:r>
              <a:rPr lang="pt-BR" dirty="0"/>
              <a:t>A percepção da comunidade</a:t>
            </a:r>
          </a:p>
          <a:p>
            <a:endParaRPr lang="pt-BR" dirty="0"/>
          </a:p>
          <a:p>
            <a:r>
              <a:rPr lang="pt-BR" dirty="0"/>
              <a:t>Os benefícios associados</a:t>
            </a:r>
            <a:endParaRPr lang="en-US" dirty="0"/>
          </a:p>
        </p:txBody>
      </p:sp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/>
              <a:t>O que faz um prêmio valioso?</a:t>
            </a:r>
            <a:endParaRPr lang="en-US" dirty="0"/>
          </a:p>
        </p:txBody>
      </p:sp>
      <p:pic>
        <p:nvPicPr>
          <p:cNvPr id="4" name="Picture 3" descr="knighthoo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54" y="2209800"/>
            <a:ext cx="3181546" cy="3086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</a:rPr>
              <a:t>Outros prêmios </a:t>
            </a:r>
            <a:r>
              <a:rPr lang="pt-BR" dirty="0" err="1">
                <a:solidFill>
                  <a:schemeClr val="tx1"/>
                </a:solidFill>
              </a:rPr>
              <a:t>DXpedition</a:t>
            </a:r>
            <a:r>
              <a:rPr lang="en-US" dirty="0" smtClean="0">
                <a:solidFill>
                  <a:schemeClr val="tx1"/>
                </a:solidFill>
              </a:rPr>
              <a:t>: RSGB IOTA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IOTA AWARD fix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12" y="2255756"/>
            <a:ext cx="4436088" cy="323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291398"/>
            <a:ext cx="3571240" cy="32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/>
          <p:cNvSpPr txBox="1">
            <a:spLocks/>
          </p:cNvSpPr>
          <p:nvPr/>
        </p:nvSpPr>
        <p:spPr bwMode="auto">
          <a:xfrm>
            <a:off x="1355725" y="196850"/>
            <a:ext cx="73056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</a:rPr>
              <a:t>Outros prêmios </a:t>
            </a:r>
            <a:r>
              <a:rPr lang="pt-BR" dirty="0" err="1">
                <a:solidFill>
                  <a:schemeClr val="tx1"/>
                </a:solidFill>
              </a:rPr>
              <a:t>DXpedition</a:t>
            </a:r>
            <a:r>
              <a:rPr lang="en-US" dirty="0" smtClean="0">
                <a:solidFill>
                  <a:schemeClr val="tx1"/>
                </a:solidFill>
              </a:rPr>
              <a:t>: Contest </a:t>
            </a:r>
            <a:r>
              <a:rPr lang="en-US" dirty="0" err="1" smtClean="0">
                <a:solidFill>
                  <a:schemeClr val="tx1"/>
                </a:solidFill>
              </a:rPr>
              <a:t>DXpedition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XX9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93" y="1422400"/>
            <a:ext cx="40660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pt-BR" dirty="0"/>
              <a:t>Futuro dos prêmios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00075" y="1720850"/>
            <a:ext cx="7940675" cy="40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r>
              <a:rPr lang="pt-BR" dirty="0"/>
              <a:t>Eletrônico e on-line</a:t>
            </a:r>
          </a:p>
          <a:p>
            <a:endParaRPr lang="pt-BR" dirty="0"/>
          </a:p>
          <a:p>
            <a:r>
              <a:rPr lang="pt-BR" dirty="0" smtClean="0"/>
              <a:t>Operações </a:t>
            </a:r>
            <a:r>
              <a:rPr lang="pt-BR" dirty="0"/>
              <a:t>terceirizadas</a:t>
            </a:r>
          </a:p>
          <a:p>
            <a:endParaRPr lang="pt-BR" dirty="0"/>
          </a:p>
          <a:p>
            <a:r>
              <a:rPr lang="pt-BR" dirty="0" smtClean="0"/>
              <a:t>Gratificação </a:t>
            </a:r>
            <a:r>
              <a:rPr lang="pt-BR" dirty="0"/>
              <a:t>instantânea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822" y="1536700"/>
            <a:ext cx="3860556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/>
              <a:t>Eletrônico e on-line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85900"/>
            <a:ext cx="3073400" cy="265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 descr="Screen Shot 2012-02-11 at 5.51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49500"/>
            <a:ext cx="3544584" cy="131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4651352"/>
            <a:ext cx="7239000" cy="8806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1358900"/>
            <a:ext cx="582168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68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Operações terceirizadas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00075" y="1720850"/>
            <a:ext cx="7940675" cy="375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pt-BR" dirty="0"/>
              <a:t>24 de janeiro de 2012: ARRL &amp; CQ assinam acordo para fornecer o diário de bordo do mundo do apoio da ARRL para Prêmios de CQ</a:t>
            </a:r>
            <a:endParaRPr lang="en-US" dirty="0"/>
          </a:p>
          <a:p>
            <a:r>
              <a:rPr lang="pt-BR" dirty="0"/>
              <a:t>K1ZZ: "Amadores será capaz de gastar mais tempo de operação e menos tempo perseguindo cartões QSL".</a:t>
            </a:r>
            <a:endParaRPr lang="en-US" dirty="0"/>
          </a:p>
          <a:p>
            <a:r>
              <a:rPr lang="pt-BR" dirty="0"/>
              <a:t>K2MGA:. "Estamos ansiosos para o lançamento de um suave para WPX, e para a expansão do apoio LoTW para incluir o resto dos nossos programas de prêmios bem"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0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1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/>
            <a:r>
              <a:rPr lang="pt-BR" dirty="0"/>
              <a:t>Gratificação instantânea</a:t>
            </a:r>
            <a:endParaRPr lang="fr-FR" dirty="0"/>
          </a:p>
        </p:txBody>
      </p:sp>
      <p:pic>
        <p:nvPicPr>
          <p:cNvPr id="3" name="Picture 2" descr="Screen Shot 2012-02-11 at 5.5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08" y="3013126"/>
            <a:ext cx="3457820" cy="3286074"/>
          </a:xfrm>
          <a:prstGeom prst="rect">
            <a:avLst/>
          </a:prstGeom>
        </p:spPr>
      </p:pic>
      <p:pic>
        <p:nvPicPr>
          <p:cNvPr id="4" name="Picture 3" descr="Screen Shot 2012-02-11 at 5.5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628"/>
            <a:ext cx="3306811" cy="1226276"/>
          </a:xfrm>
          <a:prstGeom prst="rect">
            <a:avLst/>
          </a:prstGeom>
        </p:spPr>
      </p:pic>
      <p:pic>
        <p:nvPicPr>
          <p:cNvPr id="6" name="Picture 5" descr="Screen Shot 2012-02-11 at 5.59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1678968"/>
            <a:ext cx="4330701" cy="1228711"/>
          </a:xfrm>
          <a:prstGeom prst="rect">
            <a:avLst/>
          </a:prstGeom>
        </p:spPr>
      </p:pic>
      <p:pic>
        <p:nvPicPr>
          <p:cNvPr id="7" name="Picture 6" descr="Screen Shot 2012-02-11 at 5.51.20 PM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069131"/>
            <a:ext cx="1485899" cy="3255469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467100" y="3347720"/>
            <a:ext cx="673100" cy="255778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10" name="TextBox 9"/>
          <p:cNvSpPr txBox="1"/>
          <p:nvPr/>
        </p:nvSpPr>
        <p:spPr>
          <a:xfrm>
            <a:off x="4974029" y="6451600"/>
            <a:ext cx="310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HK0NA final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Leaderboard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383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t-BR" dirty="0"/>
              <a:t>Prêmios ajudar a manter a chama viva de rádio amador</a:t>
            </a:r>
          </a:p>
          <a:p>
            <a:endParaRPr lang="pt-BR" dirty="0"/>
          </a:p>
          <a:p>
            <a:r>
              <a:rPr lang="pt-BR" dirty="0"/>
              <a:t>Eles são uma "moeda comum" para valorizar os nossos resultados</a:t>
            </a:r>
          </a:p>
          <a:p>
            <a:endParaRPr lang="pt-BR" dirty="0"/>
          </a:p>
          <a:p>
            <a:r>
              <a:rPr lang="pt-BR" dirty="0" err="1"/>
              <a:t>DXpeditions</a:t>
            </a:r>
            <a:r>
              <a:rPr lang="pt-BR" dirty="0"/>
              <a:t> são planejadas com base em </a:t>
            </a:r>
            <a:r>
              <a:rPr lang="pt-BR" dirty="0" smtClean="0"/>
              <a:t>entidades “</a:t>
            </a:r>
            <a:r>
              <a:rPr lang="pt-BR" dirty="0" err="1" smtClean="0"/>
              <a:t>Most</a:t>
            </a:r>
            <a:r>
              <a:rPr lang="pt-BR" dirty="0" smtClean="0"/>
              <a:t> </a:t>
            </a:r>
            <a:r>
              <a:rPr lang="pt-BR" dirty="0" err="1" smtClean="0"/>
              <a:t>Wanted</a:t>
            </a:r>
            <a:r>
              <a:rPr lang="pt-BR" dirty="0" smtClean="0"/>
              <a:t>”</a:t>
            </a:r>
            <a:endParaRPr lang="pt-BR" dirty="0"/>
          </a:p>
          <a:p>
            <a:endParaRPr lang="pt-BR" dirty="0"/>
          </a:p>
          <a:p>
            <a:r>
              <a:rPr lang="pt-BR" dirty="0"/>
              <a:t>Dê-nos a todos a chance de se orgulhar de algo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 smtClean="0"/>
              <a:t>Comentários </a:t>
            </a:r>
            <a:r>
              <a:rPr lang="pt-BR" dirty="0"/>
              <a:t>finais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4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>
            <a:lvl1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l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pt-BR" dirty="0"/>
              <a:t>Referências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600075" y="1720850"/>
            <a:ext cx="79406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8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621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93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65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33763" indent="2238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/>
              <a:t>The G4UZN Historic QSL </a:t>
            </a:r>
            <a:r>
              <a:rPr lang="en-US" sz="1200" dirty="0" smtClean="0"/>
              <a:t>Collection: </a:t>
            </a:r>
            <a:r>
              <a:rPr lang="pl-PL" sz="1200" dirty="0" smtClean="0">
                <a:hlinkClick r:id="rId2"/>
              </a:rPr>
              <a:t>http</a:t>
            </a:r>
            <a:r>
              <a:rPr lang="pl-PL" sz="1200" dirty="0">
                <a:hlinkClick r:id="rId2"/>
              </a:rPr>
              <a:t>://qsl-history.webs.com</a:t>
            </a:r>
            <a:r>
              <a:rPr lang="pl-PL" sz="1200" dirty="0" smtClean="0">
                <a:hlinkClick r:id="rId2"/>
              </a:rPr>
              <a:t>/</a:t>
            </a:r>
            <a:endParaRPr lang="en-US" sz="1200" dirty="0" smtClean="0"/>
          </a:p>
          <a:p>
            <a:r>
              <a:rPr lang="en-US" sz="1200" dirty="0" smtClean="0"/>
              <a:t>WAC: </a:t>
            </a:r>
            <a:r>
              <a:rPr lang="pl-PL" sz="1200" dirty="0">
                <a:hlinkClick r:id="rId3"/>
              </a:rPr>
              <a:t>http://www.iaru.org/wac</a:t>
            </a:r>
            <a:r>
              <a:rPr lang="pl-PL" sz="1200" dirty="0" smtClean="0">
                <a:hlinkClick r:id="rId3"/>
              </a:rPr>
              <a:t>/</a:t>
            </a:r>
            <a:r>
              <a:rPr lang="pl-PL" sz="1200" dirty="0" smtClean="0"/>
              <a:t> </a:t>
            </a:r>
          </a:p>
          <a:p>
            <a:r>
              <a:rPr lang="pl-PL" sz="1200" dirty="0"/>
              <a:t>WAZ: </a:t>
            </a:r>
            <a:r>
              <a:rPr lang="pl-PL" sz="1200" dirty="0">
                <a:hlinkClick r:id="rId4"/>
              </a:rPr>
              <a:t>http://www.cq-amateur-radio.com/cq_awards/cq_waz_awards/</a:t>
            </a:r>
            <a:r>
              <a:rPr lang="pl-PL" sz="1200" dirty="0" smtClean="0">
                <a:hlinkClick r:id="rId4"/>
              </a:rPr>
              <a:t>index_cq_waz_award.html</a:t>
            </a:r>
            <a:r>
              <a:rPr lang="pl-PL" sz="1200" dirty="0" smtClean="0"/>
              <a:t> </a:t>
            </a:r>
          </a:p>
          <a:p>
            <a:r>
              <a:rPr lang="en-US" sz="1200" dirty="0" smtClean="0"/>
              <a:t>DXCC: </a:t>
            </a:r>
            <a:r>
              <a:rPr lang="pl-PL" sz="1200" dirty="0">
                <a:hlinkClick r:id="rId5"/>
              </a:rPr>
              <a:t>http://www.arrl.org/</a:t>
            </a:r>
            <a:r>
              <a:rPr lang="pl-PL" sz="1200" dirty="0" smtClean="0">
                <a:hlinkClick r:id="rId5"/>
              </a:rPr>
              <a:t>dxcc</a:t>
            </a:r>
            <a:r>
              <a:rPr lang="pl-PL" sz="1200" dirty="0" smtClean="0"/>
              <a:t> </a:t>
            </a:r>
          </a:p>
          <a:p>
            <a:r>
              <a:rPr lang="pl-PL" sz="1200" dirty="0" smtClean="0"/>
              <a:t>CQ Hall of </a:t>
            </a:r>
            <a:r>
              <a:rPr lang="pl-PL" sz="1200" dirty="0" err="1" smtClean="0"/>
              <a:t>Fame</a:t>
            </a:r>
            <a:r>
              <a:rPr lang="pl-PL" sz="1200" dirty="0"/>
              <a:t>: </a:t>
            </a:r>
            <a:r>
              <a:rPr lang="pl-PL" sz="1000" dirty="0">
                <a:hlinkClick r:id="rId6"/>
              </a:rPr>
              <a:t>http://www.cq-amateur-radio.com/cq_awards/cq_hall_of_fame_awards/</a:t>
            </a:r>
            <a:r>
              <a:rPr lang="pl-PL" sz="1000" dirty="0" smtClean="0">
                <a:hlinkClick r:id="rId6"/>
              </a:rPr>
              <a:t>cq_hall_of_fame_awards.html</a:t>
            </a:r>
            <a:r>
              <a:rPr lang="pl-PL" sz="1000" dirty="0" smtClean="0"/>
              <a:t> </a:t>
            </a:r>
          </a:p>
          <a:p>
            <a:r>
              <a:rPr lang="pl-PL" sz="1200" dirty="0" smtClean="0"/>
              <a:t>SWODXA D</a:t>
            </a:r>
            <a:r>
              <a:rPr lang="en-US" sz="1200" dirty="0"/>
              <a:t>X</a:t>
            </a:r>
            <a:r>
              <a:rPr lang="pl-PL" sz="1200" dirty="0" err="1" smtClean="0"/>
              <a:t>pedition</a:t>
            </a:r>
            <a:r>
              <a:rPr lang="pl-PL" sz="1200" dirty="0" smtClean="0"/>
              <a:t> of the </a:t>
            </a:r>
            <a:r>
              <a:rPr lang="pl-PL" sz="1200" dirty="0" err="1"/>
              <a:t>Y</a:t>
            </a:r>
            <a:r>
              <a:rPr lang="pl-PL" sz="1200" dirty="0" err="1" smtClean="0"/>
              <a:t>ear</a:t>
            </a:r>
            <a:r>
              <a:rPr lang="pl-PL" sz="1200" dirty="0" smtClean="0"/>
              <a:t>:  </a:t>
            </a:r>
            <a:r>
              <a:rPr lang="en-US" sz="1200" dirty="0">
                <a:hlinkClick r:id="rId7"/>
              </a:rPr>
              <a:t>http://www.swodxa.org/</a:t>
            </a:r>
            <a:r>
              <a:rPr lang="en-US" sz="1200" dirty="0" smtClean="0">
                <a:hlinkClick r:id="rId7"/>
              </a:rPr>
              <a:t>DXpedition_of_the_year.htm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RSGB IOTA: </a:t>
            </a:r>
            <a:r>
              <a:rPr lang="pl-PL" sz="1200" dirty="0" smtClean="0">
                <a:hlinkClick r:id="rId8"/>
              </a:rPr>
              <a:t>http</a:t>
            </a:r>
            <a:r>
              <a:rPr lang="pl-PL" sz="1200" dirty="0">
                <a:hlinkClick r:id="rId8"/>
              </a:rPr>
              <a:t>://www.rsgbiota.org</a:t>
            </a:r>
            <a:r>
              <a:rPr lang="pl-PL" sz="1200" dirty="0" smtClean="0">
                <a:hlinkClick r:id="rId8"/>
              </a:rPr>
              <a:t>/</a:t>
            </a:r>
            <a:r>
              <a:rPr lang="pl-PL" sz="1200" dirty="0" smtClean="0"/>
              <a:t> </a:t>
            </a:r>
            <a:endParaRPr lang="en-US" sz="1200" dirty="0"/>
          </a:p>
          <a:p>
            <a:r>
              <a:rPr lang="en-US" sz="1200" dirty="0" smtClean="0"/>
              <a:t>Club Log: </a:t>
            </a:r>
            <a:r>
              <a:rPr lang="pl-PL" sz="1200" dirty="0">
                <a:hlinkClick r:id="rId9"/>
              </a:rPr>
              <a:t>http://www.clublog.org</a:t>
            </a:r>
            <a:r>
              <a:rPr lang="pl-PL" sz="1200" dirty="0" smtClean="0">
                <a:hlinkClick r:id="rId9"/>
              </a:rPr>
              <a:t>/</a:t>
            </a:r>
            <a:r>
              <a:rPr lang="pl-PL" sz="1200" dirty="0" smtClean="0"/>
              <a:t> </a:t>
            </a:r>
          </a:p>
          <a:p>
            <a:endParaRPr lang="pl-PL" sz="1200" dirty="0"/>
          </a:p>
          <a:p>
            <a:r>
              <a:rPr lang="en-US" sz="1200" dirty="0" smtClean="0">
                <a:solidFill>
                  <a:srgbClr val="000000"/>
                </a:solidFill>
                <a:ea typeface="Lucida Grande"/>
                <a:cs typeface="Lucida Grande"/>
              </a:rPr>
              <a:t>K1BV’s </a:t>
            </a:r>
            <a:r>
              <a:rPr lang="en-US" sz="1200" dirty="0">
                <a:solidFill>
                  <a:srgbClr val="000000"/>
                </a:solidFill>
                <a:ea typeface="Lucida Grande"/>
                <a:cs typeface="Lucida Grande"/>
              </a:rPr>
              <a:t>DX Awards Directory </a:t>
            </a:r>
            <a:r>
              <a:rPr lang="pl-PL" sz="1200" dirty="0" smtClean="0">
                <a:hlinkClick r:id="rId10"/>
              </a:rPr>
              <a:t>http</a:t>
            </a:r>
            <a:r>
              <a:rPr lang="pl-PL" sz="1200" dirty="0">
                <a:hlinkClick r:id="rId10"/>
              </a:rPr>
              <a:t>://www.dxawards.com</a:t>
            </a:r>
            <a:r>
              <a:rPr lang="pl-PL" sz="1200" dirty="0" smtClean="0">
                <a:hlinkClick r:id="rId10"/>
              </a:rPr>
              <a:t>/</a:t>
            </a:r>
            <a:r>
              <a:rPr lang="pl-PL" sz="1200" dirty="0" smtClean="0"/>
              <a:t> </a:t>
            </a:r>
            <a:endParaRPr lang="pl-PL" sz="1200" dirty="0"/>
          </a:p>
          <a:p>
            <a:r>
              <a:rPr lang="pl-PL" sz="1200" dirty="0" smtClean="0"/>
              <a:t>AC6V </a:t>
            </a:r>
            <a:r>
              <a:rPr lang="pl-PL" sz="1200" dirty="0" err="1" smtClean="0"/>
              <a:t>Awards</a:t>
            </a:r>
            <a:r>
              <a:rPr lang="pl-PL" sz="1200" dirty="0" smtClean="0"/>
              <a:t> list: </a:t>
            </a:r>
            <a:r>
              <a:rPr lang="pl-PL" sz="1200" dirty="0" smtClean="0">
                <a:hlinkClick r:id="rId11"/>
              </a:rPr>
              <a:t>http</a:t>
            </a:r>
            <a:r>
              <a:rPr lang="pl-PL" sz="1200" dirty="0">
                <a:hlinkClick r:id="rId11"/>
              </a:rPr>
              <a:t>://www.ac6v.com/</a:t>
            </a:r>
            <a:r>
              <a:rPr lang="pl-PL" sz="1200" dirty="0" smtClean="0">
                <a:hlinkClick r:id="rId11"/>
              </a:rPr>
              <a:t>hamawards.htm</a:t>
            </a:r>
            <a:r>
              <a:rPr lang="pl-PL" sz="1200" dirty="0" smtClean="0"/>
              <a:t> </a:t>
            </a:r>
          </a:p>
          <a:p>
            <a:endParaRPr lang="pl-PL" sz="1200" dirty="0"/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-84" charset="0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-8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5201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55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 smtClean="0"/>
              <a:t>DX Awards</a:t>
            </a:r>
          </a:p>
          <a:p>
            <a:pPr algn="ctr"/>
            <a:r>
              <a:rPr lang="es-MX" sz="2800" b="0" dirty="0" smtClean="0"/>
              <a:t>Ramón Santoyo V., XE1KK</a:t>
            </a:r>
          </a:p>
          <a:p>
            <a:pPr algn="ctr"/>
            <a:r>
              <a:rPr lang="es-MX" sz="2800" b="0" dirty="0" smtClean="0"/>
              <a:t>xe1kk@xe1kk.net</a:t>
            </a:r>
            <a:endParaRPr lang="es-MX" sz="2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50419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0" dirty="0" smtClean="0"/>
              <a:t>26 </a:t>
            </a:r>
            <a:r>
              <a:rPr lang="pt-BR" sz="2800" b="0" dirty="0"/>
              <a:t>a 28 de </a:t>
            </a:r>
            <a:r>
              <a:rPr lang="pt-BR" sz="2800" b="0" dirty="0" smtClean="0"/>
              <a:t>Abril</a:t>
            </a:r>
            <a:r>
              <a:rPr lang="pt-BR" sz="2800" b="0" dirty="0"/>
              <a:t> </a:t>
            </a:r>
            <a:r>
              <a:rPr lang="pt-BR" sz="2800" b="0" dirty="0" smtClean="0"/>
              <a:t>2013</a:t>
            </a:r>
          </a:p>
          <a:p>
            <a:pPr algn="ctr"/>
            <a:r>
              <a:rPr lang="pt-BR" sz="2800" b="0" dirty="0" smtClean="0"/>
              <a:t>Juiz </a:t>
            </a:r>
            <a:r>
              <a:rPr lang="pt-BR" sz="2800" b="0" dirty="0"/>
              <a:t>de Fora, Minas </a:t>
            </a:r>
            <a:r>
              <a:rPr lang="pt-BR" sz="2800" b="0" dirty="0" smtClean="0"/>
              <a:t>Gerais, Brasil</a:t>
            </a:r>
            <a:endParaRPr lang="en-US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79400"/>
            <a:ext cx="3111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3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t-BR" dirty="0"/>
              <a:t>Eles medem o nosso esforço</a:t>
            </a:r>
          </a:p>
          <a:p>
            <a:endParaRPr lang="pt-BR" dirty="0"/>
          </a:p>
          <a:p>
            <a:r>
              <a:rPr lang="pt-BR" dirty="0"/>
              <a:t>Elevar-nos entre os pares</a:t>
            </a:r>
          </a:p>
          <a:p>
            <a:endParaRPr lang="pt-BR" dirty="0"/>
          </a:p>
          <a:p>
            <a:r>
              <a:rPr lang="pt-BR" dirty="0"/>
              <a:t>Para o desafio</a:t>
            </a:r>
          </a:p>
          <a:p>
            <a:endParaRPr lang="pt-BR" dirty="0"/>
          </a:p>
          <a:p>
            <a:r>
              <a:rPr lang="pt-BR" dirty="0"/>
              <a:t>Para a diversão</a:t>
            </a:r>
            <a:endParaRPr lang="en-US" dirty="0"/>
          </a:p>
        </p:txBody>
      </p:sp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dirty="0"/>
              <a:t>Por que nós gostamos de prêmios?</a:t>
            </a:r>
            <a:endParaRPr lang="en-US" dirty="0"/>
          </a:p>
        </p:txBody>
      </p:sp>
      <p:pic>
        <p:nvPicPr>
          <p:cNvPr id="4" name="Picture 3" descr="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2016530"/>
            <a:ext cx="3216273" cy="3533370"/>
          </a:xfrm>
          <a:prstGeom prst="rect">
            <a:avLst/>
          </a:prstGeom>
        </p:spPr>
      </p:pic>
      <p:pic>
        <p:nvPicPr>
          <p:cNvPr id="5" name="Picture 4" descr="1hrp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52" y="4262394"/>
            <a:ext cx="564648" cy="9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>
          <a:xfrm>
            <a:off x="1355725" y="196850"/>
            <a:ext cx="7280275" cy="750888"/>
          </a:xfrm>
        </p:spPr>
        <p:txBody>
          <a:bodyPr/>
          <a:lstStyle/>
          <a:p>
            <a:pPr algn="ctr"/>
            <a:r>
              <a:rPr lang="pt-BR" dirty="0"/>
              <a:t>Primeiro prêmio de rádio amador: o cartão QSL</a:t>
            </a:r>
            <a:endParaRPr lang="en-US" dirty="0"/>
          </a:p>
        </p:txBody>
      </p:sp>
      <p:pic>
        <p:nvPicPr>
          <p:cNvPr id="5" name="Picture 4" descr="9Z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18" y="1570270"/>
            <a:ext cx="6624464" cy="3835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8308" y="5601099"/>
            <a:ext cx="5493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9ZN R.H.G. Matthews, </a:t>
            </a:r>
            <a:r>
              <a:rPr lang="pt-BR" sz="1800" kern="0" dirty="0">
                <a:solidFill>
                  <a:sysClr val="windowText" lastClr="000000"/>
                </a:solidFill>
              </a:rPr>
              <a:t>Fundador da Zenith Radio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0" dirty="0" smtClean="0">
                <a:solidFill>
                  <a:sysClr val="windowText" lastClr="000000"/>
                </a:solidFill>
              </a:rPr>
              <a:t>     Um </a:t>
            </a:r>
            <a:r>
              <a:rPr lang="pt-BR" sz="1800" kern="0" dirty="0">
                <a:solidFill>
                  <a:sysClr val="windowText" lastClr="000000"/>
                </a:solidFill>
              </a:rPr>
              <a:t>cartão no início de 1921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0999" y="6437050"/>
            <a:ext cx="311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Fonte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G4UZN Historic QSL Collection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008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 idx="4294967295"/>
          </p:nvPr>
        </p:nvSpPr>
        <p:spPr>
          <a:xfrm>
            <a:off x="1355725" y="196850"/>
            <a:ext cx="7394575" cy="750888"/>
          </a:xfrm>
        </p:spPr>
        <p:txBody>
          <a:bodyPr/>
          <a:lstStyle/>
          <a:p>
            <a:pPr algn="ctr"/>
            <a:r>
              <a:rPr lang="pt-BR" dirty="0"/>
              <a:t>Primeiro prêmio de rádio amador: o cartão QSL</a:t>
            </a:r>
            <a:endParaRPr lang="en-US" dirty="0"/>
          </a:p>
        </p:txBody>
      </p:sp>
      <p:pic>
        <p:nvPicPr>
          <p:cNvPr id="8" name="Picture 7" descr="8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26" y="1435100"/>
            <a:ext cx="2373209" cy="4037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8752" y="5618264"/>
            <a:ext cx="309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8ZO  L. G. Windom  1922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999" y="6437050"/>
            <a:ext cx="311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0" dirty="0" err="1" smtClean="0">
                <a:solidFill>
                  <a:sysClr val="windowText" lastClr="000000"/>
                </a:solidFill>
              </a:rPr>
              <a:t>Fonte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G4UZN Historic QSL Collection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150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9" y="-1640751"/>
            <a:ext cx="9216430" cy="156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9" y="-1640751"/>
            <a:ext cx="9216430" cy="1568126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383286" y="3686070"/>
            <a:ext cx="3528918" cy="44952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4580179"/>
            <a:ext cx="3528918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24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isco2003Template">
  <a:themeElements>
    <a:clrScheme name="Cisco2003Template 1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339999"/>
      </a:accent1>
      <a:accent2>
        <a:srgbClr val="B92B38"/>
      </a:accent2>
      <a:accent3>
        <a:srgbClr val="FFFFFF"/>
      </a:accent3>
      <a:accent4>
        <a:srgbClr val="000000"/>
      </a:accent4>
      <a:accent5>
        <a:srgbClr val="ADCACA"/>
      </a:accent5>
      <a:accent6>
        <a:srgbClr val="A72632"/>
      </a:accent6>
      <a:hlink>
        <a:srgbClr val="9999CC"/>
      </a:hlink>
      <a:folHlink>
        <a:srgbClr val="EEB30E"/>
      </a:folHlink>
    </a:clrScheme>
    <a:fontScheme name="Cisco2003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sco2003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2003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8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FF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9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EEB3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Cisco2003_template_Q104_4</Template>
  <TotalTime>21296</TotalTime>
  <Words>1469</Words>
  <Application>Microsoft Macintosh PowerPoint</Application>
  <PresentationFormat>On-screen Show (4:3)</PresentationFormat>
  <Paragraphs>392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Custom Design</vt:lpstr>
      <vt:lpstr>Cisco2003Template</vt:lpstr>
      <vt:lpstr>PowerPoint Presentation</vt:lpstr>
      <vt:lpstr>DX Awards</vt:lpstr>
      <vt:lpstr>O que é o prêmio?</vt:lpstr>
      <vt:lpstr>O que faz um prêmio valioso?</vt:lpstr>
      <vt:lpstr>Por que nós gostamos de prêmios?</vt:lpstr>
      <vt:lpstr>Primeiro prêmio de rádio amador: o cartão QSL</vt:lpstr>
      <vt:lpstr>Primeiro prêmio de rádio amador: o cartão QSL</vt:lpstr>
      <vt:lpstr>PowerPoint Presentation</vt:lpstr>
      <vt:lpstr>PowerPoint Presentation</vt:lpstr>
      <vt:lpstr>PowerPoint Presentation</vt:lpstr>
      <vt:lpstr>1920s: Tempo de DX!</vt:lpstr>
      <vt:lpstr>Você já trabalhou esta países?</vt:lpstr>
      <vt:lpstr>Você já trabalhou todos os continentes?</vt:lpstr>
      <vt:lpstr>WAC: Worked All Continents</vt:lpstr>
      <vt:lpstr>1926: The Worked All Continents Club</vt:lpstr>
      <vt:lpstr>1934: Worked All Zones</vt:lpstr>
      <vt:lpstr>1935: DX Century Club da ARRL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 dificuldade para obtê-lo”</vt:lpstr>
      <vt:lpstr>“A dificuldade para obtê-lo”</vt:lpstr>
      <vt:lpstr>“A dificuldade para obtê-lo”</vt:lpstr>
      <vt:lpstr>“A dificuldade para obtê-lo”</vt:lpstr>
      <vt:lpstr>“A dificuldade para obtê-lo”</vt:lpstr>
      <vt:lpstr>“A dificuldade para obtê-lo”</vt:lpstr>
      <vt:lpstr>“A dificuldade para obtê-lo”</vt:lpstr>
      <vt:lpstr>“A dificuldade para obtê-lo”</vt:lpstr>
      <vt:lpstr>“A dificuldade para obtê-lo”</vt:lpstr>
      <vt:lpstr>PowerPoint Presentation</vt:lpstr>
      <vt:lpstr>PowerPoint Presentation</vt:lpstr>
      <vt:lpstr>PowerPoint Presentation</vt:lpstr>
      <vt:lpstr>PowerPoint Presentation</vt:lpstr>
      <vt:lpstr>1967: CQ DX Hall of Fame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Eletrônico e on-line</vt:lpstr>
      <vt:lpstr>PowerPoint Presentation</vt:lpstr>
      <vt:lpstr>PowerPoint Presentation</vt:lpstr>
      <vt:lpstr>Comentários finais</vt:lpstr>
      <vt:lpstr>PowerPoint Presentation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David Sauerhaft</dc:creator>
  <cp:lastModifiedBy>Ramon Santoyo</cp:lastModifiedBy>
  <cp:revision>657</cp:revision>
  <cp:lastPrinted>2001-01-29T22:48:01Z</cp:lastPrinted>
  <dcterms:created xsi:type="dcterms:W3CDTF">2012-02-11T15:23:15Z</dcterms:created>
  <dcterms:modified xsi:type="dcterms:W3CDTF">2013-04-25T12:29:15Z</dcterms:modified>
</cp:coreProperties>
</file>